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37947600" cy="324612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varScale="1">
        <p:scale>
          <a:sx n="26" d="100"/>
          <a:sy n="26" d="100"/>
        </p:scale>
        <p:origin x="2328" y="1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11/18/2025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11/18/2025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11/18/2025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11/18/2025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2446" cy="1115404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0640" y="9482139"/>
            <a:ext cx="11436760" cy="22270434"/>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34188" y="23435471"/>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 thank the developers of all the Python libraries used. Big thanks to Raj Chetty’s foundational work on forecast bias in education, which inspired this framework. Shoutout to Gavin Roberts who suggested implementing ML instruments with Raj Chetty's techniques. Thank you to the LLMs which allowed the rapid development and validation of ideas and code found in this study.</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797144"/>
            <a:ext cx="10567631" cy="381642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Chetty, R., Friedman, J. N., &amp; Rockoff, J. E. (2014). Measuring the impacts of teachers I: Evaluating bias in teacher value-added estimates. American Economic Review, 104(9), 2593–2632.</a:t>
            </a:r>
          </a:p>
          <a:p>
            <a:r>
              <a:rPr lang="en-US" sz="2200" dirty="0">
                <a:latin typeface="Arial" panose="020B0604020202020204" pitchFamily="34" charset="0"/>
                <a:cs typeface="Arial" panose="020B0604020202020204" pitchFamily="34" charset="0"/>
              </a:rPr>
              <a:t>Stock, J.H., and Yogo, M. (2005). "Testing for Weak Instruments in Linear IV Regression." </a:t>
            </a:r>
          </a:p>
          <a:p>
            <a:r>
              <a:rPr lang="en-US" sz="2200" dirty="0">
                <a:latin typeface="Arial" panose="020B0604020202020204" pitchFamily="34" charset="0"/>
                <a:cs typeface="Arial" panose="020B0604020202020204" pitchFamily="34" charset="0"/>
              </a:rPr>
              <a:t>In Identification and Inference for Econometric Models: Essays in Honor of Thomas Rothenberg, </a:t>
            </a:r>
          </a:p>
          <a:p>
            <a:r>
              <a:rPr lang="en-US" sz="2200" dirty="0">
                <a:latin typeface="Arial" panose="020B0604020202020204" pitchFamily="34" charset="0"/>
                <a:cs typeface="Arial" panose="020B0604020202020204" pitchFamily="34" charset="0"/>
              </a:rPr>
              <a:t>ed. Donald W. K. Andrews and James H. Stock, 80-108. Cambridge University Press.</a:t>
            </a:r>
          </a:p>
          <a:p>
            <a:r>
              <a:rPr lang="en-US" sz="2200" dirty="0">
                <a:latin typeface="Arial" panose="020B0604020202020204" pitchFamily="34" charset="0"/>
                <a:cs typeface="Arial" panose="020B0604020202020204" pitchFamily="34" charset="0"/>
              </a:rPr>
              <a:t>Cragg, J.G., and Donald, S.G. (1993). "Testing Identifiability and Specification in </a:t>
            </a:r>
          </a:p>
          <a:p>
            <a:r>
              <a:rPr lang="en-US" sz="2200" dirty="0">
                <a:latin typeface="Arial" panose="020B0604020202020204" pitchFamily="34" charset="0"/>
                <a:cs typeface="Arial" panose="020B0604020202020204" pitchFamily="34" charset="0"/>
              </a:rPr>
              <a:t>Instrumental Variable Models." Econometric Theory, 9(2): 222-240.</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a:t>
            </a:r>
          </a:p>
          <a:p>
            <a:r>
              <a:rPr lang="en-US" sz="2334" dirty="0">
                <a:latin typeface="Arial" panose="020B0604020202020204" pitchFamily="34" charset="0"/>
                <a:cs typeface="Arial" panose="020B0604020202020204" pitchFamily="34" charset="0"/>
              </a:rPr>
              <a:t>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a:t>
            </a:r>
          </a:p>
          <a:p>
            <a:r>
              <a:rPr lang="en-US" sz="2334" dirty="0">
                <a:latin typeface="Arial" panose="020B0604020202020204" pitchFamily="34" charset="0"/>
                <a:cs typeface="Arial" panose="020B0604020202020204" pitchFamily="34" charset="0"/>
              </a:rPr>
              <a:t>intent and if the click caused the conversion or if they had clicked accidentally.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396973" y="9554055"/>
            <a:ext cx="10604846" cy="1178784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first attempt to implement IV with machine learning techniques failed due to fatal data quality issues in the real-world dataset. The cause was excessive noise and minimal variation in the "</a:t>
            </a:r>
            <a:r>
              <a:rPr lang="en-US" sz="2000" dirty="0" err="1">
                <a:latin typeface="Arial" panose="020B0604020202020204" pitchFamily="34" charset="0"/>
                <a:cs typeface="Arial" panose="020B0604020202020204" pitchFamily="34" charset="0"/>
              </a:rPr>
              <a:t>Click_time</a:t>
            </a:r>
            <a:r>
              <a:rPr lang="en-US" sz="2000" dirty="0">
                <a:latin typeface="Arial" panose="020B0604020202020204" pitchFamily="34" charset="0"/>
                <a:cs typeface="Arial" panose="020B0604020202020204" pitchFamily="34" charset="0"/>
              </a:rPr>
              <a:t>" column, resulting in no meaningful predictors for instrumenting the "Clicks" column. Specifically, the data collection process captured all observations at timestamp 20:45 with only microsecond-level variation. This clear data quality issue rendered the variable unusable as an instrument. </a:t>
            </a:r>
          </a:p>
          <a:p>
            <a:r>
              <a:rPr lang="en-US" sz="2000" dirty="0">
                <a:latin typeface="Arial" panose="020B0604020202020204" pitchFamily="34" charset="0"/>
                <a:cs typeface="Arial" panose="020B0604020202020204" pitchFamily="34" charset="0"/>
              </a:rPr>
              <a:t>This represents a fundamental flaw in the original data collection design rather than a theoretical limitation. No amount of ML feature engineering could manufacture a valid instrument and so this serves as empirical validation of the 'garbage in, garbage out' principle in causal inference. While this is a valid outcome on its own, there was still curiosity in how data with valid predictors and endogenous variables would take an instrument created from ML techniques. To allow the study to continue synthetic data was generated with endogeneity baked into the "Clicks" predictor and the columns used in the real dataset were used again albeit synthetically created.</a:t>
            </a:r>
          </a:p>
          <a:p>
            <a:r>
              <a:rPr lang="en-US" sz="2000" dirty="0">
                <a:latin typeface="Arial" panose="020B0604020202020204" pitchFamily="34" charset="0"/>
                <a:cs typeface="Arial" panose="020B0604020202020204" pitchFamily="34" charset="0"/>
              </a:rPr>
              <a:t>Endogeneity was introduced by correlating the error term with 'Clicks' (ρ = 0.08), simulating omitted variable bias to test whether 2SLS could recover unbiased estimates where OLS would fail. A complete ML-based instrumental variable pipeline was successfully implemented on the data, incorporating preprocessing, interaction features, and ensemble modeling. The first-stage F-statistic came out to 1744, which far exceeds the Stock-Yogo critical value of 10 and the Cragg-Donald statistic confirmed instrument strength. While these diagnostics are encouraging, they validate only the synthetic implementation. This ML-instrument demonstrated its utility in an endogeneity study where OLS failed and 2SLS succeeded, establishing a proof-of-concept for the methodological pipeline. This success allowed the study to continue to its other intended research purpose of incorporating Chetty like calibration bias, and event-style shock events. While inspired by his framework the implementation suffered from major issues. The calibration bias estimation lacked the crucial lagged variables, and the event-style shocks were genuine exogenous in Chetty's study unlike the simulated shock artificially induced into the synthetic dataset. The biggest issue was that the data used was synthetic, and in Chetty's study there were millions of rows that were real, based on tax documents, school districts, and such.</a:t>
            </a:r>
          </a:p>
          <a:p>
            <a:r>
              <a:rPr lang="en-US" sz="2000" dirty="0">
                <a:latin typeface="Arial" panose="020B0604020202020204" pitchFamily="34" charset="0"/>
                <a:cs typeface="Arial" panose="020B0604020202020204" pitchFamily="34" charset="0"/>
              </a:rPr>
              <a:t>Overall, this study yields two key insights. Instruments created by machine learning techniques should be validated and tested on real proven datasets so that ML created IVs may be validated against established IV creation methods.</a:t>
            </a:r>
          </a:p>
          <a:p>
            <a:r>
              <a:rPr lang="en-US" sz="2000" dirty="0">
                <a:latin typeface="Arial" panose="020B0604020202020204" pitchFamily="34" charset="0"/>
                <a:cs typeface="Arial" panose="020B0604020202020204" pitchFamily="34" charset="0"/>
              </a:rPr>
              <a:t>Chetty's techniques should be implemented with stricter terms to re-create a more accurate exploration of his 2014 study. Despite these limitations, this study demonstrates the technical feasibility of integrating ML feature engineering into the first-stage IV estimation, suggesting a promising avenue for instrument construction when combined with appropriate data quality and validation protocols.</a:t>
            </a:r>
          </a:p>
        </p:txBody>
      </p:sp>
      <p:sp>
        <p:nvSpPr>
          <p:cNvPr id="48" name="TextBox 47">
            <a:extLst>
              <a:ext uri="{FF2B5EF4-FFF2-40B4-BE49-F238E27FC236}">
                <a16:creationId xmlns:a16="http://schemas.microsoft.com/office/drawing/2014/main" id="{4932AE4F-5D8F-39F9-294B-CF8200662A62}"/>
              </a:ext>
            </a:extLst>
          </p:cNvPr>
          <p:cNvSpPr txBox="1"/>
          <p:nvPr/>
        </p:nvSpPr>
        <p:spPr>
          <a:xfrm>
            <a:off x="14134654" y="29800301"/>
            <a:ext cx="10540852"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next section draws heavily on Chetty’s 2014 forecast bias framework. Cohort calibration plots and event-style shocks were simulated using two approaches: naïve OLS and an instrument-strengthened 2SLS model. The simulations demonstrate that OLS is biased by endogeneity, whereas 2SLS corrects for it.</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8700" y="3194327"/>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ML IV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Goddard School of Business &amp;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6035891" y="3094218"/>
            <a:ext cx="11364223" cy="2293493"/>
          </a:xfrm>
          <a:prstGeom prst="rect">
            <a:avLst/>
          </a:prstGeom>
        </p:spPr>
      </p:pic>
      <p:pic>
        <p:nvPicPr>
          <p:cNvPr id="18" name="Picture 17">
            <a:extLst>
              <a:ext uri="{FF2B5EF4-FFF2-40B4-BE49-F238E27FC236}">
                <a16:creationId xmlns:a16="http://schemas.microsoft.com/office/drawing/2014/main" id="{D2BF3D7F-774D-B610-5C3F-A86A62940A4F}"/>
              </a:ext>
            </a:extLst>
          </p:cNvPr>
          <p:cNvPicPr>
            <a:picLocks noChangeAspect="1"/>
          </p:cNvPicPr>
          <p:nvPr/>
        </p:nvPicPr>
        <p:blipFill>
          <a:blip r:embed="rId3"/>
          <a:srcRect l="10168" t="7958" r="10337" b="7605"/>
          <a:stretch>
            <a:fillRect/>
          </a:stretch>
        </p:blipFill>
        <p:spPr>
          <a:xfrm>
            <a:off x="3051181" y="23284669"/>
            <a:ext cx="7594600" cy="8066869"/>
          </a:xfrm>
          <a:prstGeom prst="rect">
            <a:avLst/>
          </a:prstGeom>
        </p:spPr>
      </p:pic>
      <p:sp>
        <p:nvSpPr>
          <p:cNvPr id="30" name="TextBox 29">
            <a:extLst>
              <a:ext uri="{FF2B5EF4-FFF2-40B4-BE49-F238E27FC236}">
                <a16:creationId xmlns:a16="http://schemas.microsoft.com/office/drawing/2014/main" id="{91438FAD-AAEA-ECAA-F0CD-FEC59AD50C10}"/>
              </a:ext>
            </a:extLst>
          </p:cNvPr>
          <p:cNvSpPr txBox="1"/>
          <p:nvPr/>
        </p:nvSpPr>
        <p:spPr>
          <a:xfrm>
            <a:off x="14053011" y="19819838"/>
            <a:ext cx="1054085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figures above outline the first stage of this study. Feature engineering was applied to the original dataset to construct new predictors that would feed into the ensemble model, with the goal of creating a strong instrument for bias correction.</a:t>
            </a:r>
          </a:p>
          <a:p>
            <a:r>
              <a:rPr lang="en-US" sz="2334" dirty="0">
                <a:latin typeface="Arial" panose="020B0604020202020204" pitchFamily="34" charset="0"/>
                <a:cs typeface="Arial" panose="020B0604020202020204" pitchFamily="34" charset="0"/>
              </a:rPr>
              <a:t>However, the real dataset’s “Clicks” predictor had excessive noise, preventing other variables from explaining its variation. Since Chetty’s forecast bias techniques require a strong instrument, the study would have ended here. To overcome this limitation, synthetic data was generated with endogeneity baked into the “Clicks” variable.</a:t>
            </a:r>
          </a:p>
        </p:txBody>
      </p:sp>
      <p:pic>
        <p:nvPicPr>
          <p:cNvPr id="9" name="Picture 8" descr="A screenshot of a computer program&#10;&#10;AI-generated content may be incorrect.">
            <a:extLst>
              <a:ext uri="{FF2B5EF4-FFF2-40B4-BE49-F238E27FC236}">
                <a16:creationId xmlns:a16="http://schemas.microsoft.com/office/drawing/2014/main" id="{3BADD085-8A0F-42BA-EA61-A61F9A2142D5}"/>
              </a:ext>
            </a:extLst>
          </p:cNvPr>
          <p:cNvPicPr>
            <a:picLocks noChangeAspect="1"/>
          </p:cNvPicPr>
          <p:nvPr/>
        </p:nvPicPr>
        <p:blipFill>
          <a:blip r:embed="rId4"/>
          <a:srcRect l="6215" t="9271" r="48243" b="14691"/>
          <a:stretch>
            <a:fillRect/>
          </a:stretch>
        </p:blipFill>
        <p:spPr>
          <a:xfrm>
            <a:off x="14001750" y="9724845"/>
            <a:ext cx="2501009" cy="5544085"/>
          </a:xfrm>
          <a:prstGeom prst="rect">
            <a:avLst/>
          </a:prstGeom>
        </p:spPr>
      </p:pic>
      <p:pic>
        <p:nvPicPr>
          <p:cNvPr id="28" name="Picture 27" descr="A diagram of a stacking system&#10;&#10;AI-generated content may be incorrect.">
            <a:extLst>
              <a:ext uri="{FF2B5EF4-FFF2-40B4-BE49-F238E27FC236}">
                <a16:creationId xmlns:a16="http://schemas.microsoft.com/office/drawing/2014/main" id="{45BDCAC2-1D5E-F9B3-82CA-0AE6549B43E2}"/>
              </a:ext>
            </a:extLst>
          </p:cNvPr>
          <p:cNvPicPr>
            <a:picLocks noChangeAspect="1"/>
          </p:cNvPicPr>
          <p:nvPr/>
        </p:nvPicPr>
        <p:blipFill>
          <a:blip r:embed="rId5"/>
          <a:stretch>
            <a:fillRect/>
          </a:stretch>
        </p:blipFill>
        <p:spPr>
          <a:xfrm>
            <a:off x="16505166" y="9719748"/>
            <a:ext cx="7897884" cy="3352339"/>
          </a:xfrm>
          <a:prstGeom prst="rect">
            <a:avLst/>
          </a:prstGeom>
        </p:spPr>
      </p:pic>
      <p:pic>
        <p:nvPicPr>
          <p:cNvPr id="33" name="Picture 32" descr="A graph with numbers and lines&#10;&#10;AI-generated content may be incorrect.">
            <a:extLst>
              <a:ext uri="{FF2B5EF4-FFF2-40B4-BE49-F238E27FC236}">
                <a16:creationId xmlns:a16="http://schemas.microsoft.com/office/drawing/2014/main" id="{AC3DCEB4-68FE-3052-8D7A-130186FD3427}"/>
              </a:ext>
            </a:extLst>
          </p:cNvPr>
          <p:cNvPicPr>
            <a:picLocks noChangeAspect="1"/>
          </p:cNvPicPr>
          <p:nvPr/>
        </p:nvPicPr>
        <p:blipFill>
          <a:blip r:embed="rId6"/>
          <a:stretch>
            <a:fillRect/>
          </a:stretch>
        </p:blipFill>
        <p:spPr>
          <a:xfrm>
            <a:off x="14033149" y="15848589"/>
            <a:ext cx="4793337" cy="3579834"/>
          </a:xfrm>
          <a:prstGeom prst="rect">
            <a:avLst/>
          </a:prstGeom>
        </p:spPr>
      </p:pic>
      <p:pic>
        <p:nvPicPr>
          <p:cNvPr id="40" name="Picture 39" descr="A graph with blue and red dots&#10;&#10;AI-generated content may be incorrect.">
            <a:extLst>
              <a:ext uri="{FF2B5EF4-FFF2-40B4-BE49-F238E27FC236}">
                <a16:creationId xmlns:a16="http://schemas.microsoft.com/office/drawing/2014/main" id="{F88B6DA0-D187-46FD-6118-1728DCB36A6E}"/>
              </a:ext>
            </a:extLst>
          </p:cNvPr>
          <p:cNvPicPr>
            <a:picLocks noChangeAspect="1"/>
          </p:cNvPicPr>
          <p:nvPr/>
        </p:nvPicPr>
        <p:blipFill>
          <a:blip r:embed="rId7"/>
          <a:stretch>
            <a:fillRect/>
          </a:stretch>
        </p:blipFill>
        <p:spPr>
          <a:xfrm>
            <a:off x="19578156" y="15848471"/>
            <a:ext cx="4793495" cy="3579952"/>
          </a:xfrm>
          <a:prstGeom prst="rect">
            <a:avLst/>
          </a:prstGeom>
        </p:spPr>
      </p:pic>
      <p:pic>
        <p:nvPicPr>
          <p:cNvPr id="47" name="Picture 46" descr="A screenshot of a computer&#10;&#10;AI-generated content may be incorrect.">
            <a:extLst>
              <a:ext uri="{FF2B5EF4-FFF2-40B4-BE49-F238E27FC236}">
                <a16:creationId xmlns:a16="http://schemas.microsoft.com/office/drawing/2014/main" id="{2E3563BD-2BBB-782B-EAA9-146C17C01A5B}"/>
              </a:ext>
            </a:extLst>
          </p:cNvPr>
          <p:cNvPicPr>
            <a:picLocks noChangeAspect="1"/>
          </p:cNvPicPr>
          <p:nvPr/>
        </p:nvPicPr>
        <p:blipFill>
          <a:blip r:embed="rId8"/>
          <a:srcRect l="5985" t="8978" r="48263" b="69435"/>
          <a:stretch>
            <a:fillRect/>
          </a:stretch>
        </p:blipFill>
        <p:spPr>
          <a:xfrm>
            <a:off x="20589394" y="23358015"/>
            <a:ext cx="2946737" cy="1861609"/>
          </a:xfrm>
          <a:prstGeom prst="rect">
            <a:avLst/>
          </a:prstGeom>
        </p:spPr>
      </p:pic>
      <p:pic>
        <p:nvPicPr>
          <p:cNvPr id="50" name="Picture 49" descr="A screenshot of a computer&#10;&#10;AI-generated content may be incorrect.">
            <a:extLst>
              <a:ext uri="{FF2B5EF4-FFF2-40B4-BE49-F238E27FC236}">
                <a16:creationId xmlns:a16="http://schemas.microsoft.com/office/drawing/2014/main" id="{A79C9F95-4E5F-8F8A-92CA-7EB888EFE9D0}"/>
              </a:ext>
            </a:extLst>
          </p:cNvPr>
          <p:cNvPicPr>
            <a:picLocks noChangeAspect="1"/>
          </p:cNvPicPr>
          <p:nvPr/>
        </p:nvPicPr>
        <p:blipFill>
          <a:blip r:embed="rId9"/>
          <a:srcRect l="6139" t="9066" r="48335" b="63864"/>
          <a:stretch>
            <a:fillRect/>
          </a:stretch>
        </p:blipFill>
        <p:spPr>
          <a:xfrm>
            <a:off x="15057491" y="23257867"/>
            <a:ext cx="2712703" cy="2159864"/>
          </a:xfrm>
          <a:prstGeom prst="rect">
            <a:avLst/>
          </a:prstGeom>
        </p:spPr>
      </p:pic>
      <p:pic>
        <p:nvPicPr>
          <p:cNvPr id="52" name="Picture 51" descr="A graph with a line and dots&#10;&#10;AI-generated content may be incorrect.">
            <a:extLst>
              <a:ext uri="{FF2B5EF4-FFF2-40B4-BE49-F238E27FC236}">
                <a16:creationId xmlns:a16="http://schemas.microsoft.com/office/drawing/2014/main" id="{A9CFBA82-761B-6221-1A89-3AF73C41D735}"/>
              </a:ext>
            </a:extLst>
          </p:cNvPr>
          <p:cNvPicPr>
            <a:picLocks noChangeAspect="1"/>
          </p:cNvPicPr>
          <p:nvPr/>
        </p:nvPicPr>
        <p:blipFill>
          <a:blip r:embed="rId10"/>
          <a:stretch>
            <a:fillRect/>
          </a:stretch>
        </p:blipFill>
        <p:spPr>
          <a:xfrm>
            <a:off x="14004659" y="25662268"/>
            <a:ext cx="5197741" cy="4098991"/>
          </a:xfrm>
          <a:prstGeom prst="rect">
            <a:avLst/>
          </a:prstGeom>
        </p:spPr>
      </p:pic>
      <p:pic>
        <p:nvPicPr>
          <p:cNvPr id="54" name="Picture 53" descr="A graph with blue and orange squares&#10;&#10;AI-generated content may be incorrect.">
            <a:extLst>
              <a:ext uri="{FF2B5EF4-FFF2-40B4-BE49-F238E27FC236}">
                <a16:creationId xmlns:a16="http://schemas.microsoft.com/office/drawing/2014/main" id="{6F18BE53-0939-2976-2C5E-BD00BCC6FA85}"/>
              </a:ext>
            </a:extLst>
          </p:cNvPr>
          <p:cNvPicPr>
            <a:picLocks noChangeAspect="1"/>
          </p:cNvPicPr>
          <p:nvPr/>
        </p:nvPicPr>
        <p:blipFill>
          <a:blip r:embed="rId11"/>
          <a:stretch>
            <a:fillRect/>
          </a:stretch>
        </p:blipFill>
        <p:spPr>
          <a:xfrm>
            <a:off x="19662500" y="25683010"/>
            <a:ext cx="4740549" cy="4078250"/>
          </a:xfrm>
          <a:prstGeom prst="rect">
            <a:avLst/>
          </a:prstGeom>
        </p:spPr>
      </p:pic>
      <p:pic>
        <p:nvPicPr>
          <p:cNvPr id="57" name="Picture 56" descr="A screenshot of a computer&#10;&#10;AI-generated content may be incorrect.">
            <a:extLst>
              <a:ext uri="{FF2B5EF4-FFF2-40B4-BE49-F238E27FC236}">
                <a16:creationId xmlns:a16="http://schemas.microsoft.com/office/drawing/2014/main" id="{BE67CB1B-1787-E060-E3CD-D9EFCC69D173}"/>
              </a:ext>
            </a:extLst>
          </p:cNvPr>
          <p:cNvPicPr>
            <a:picLocks noChangeAspect="1"/>
          </p:cNvPicPr>
          <p:nvPr/>
        </p:nvPicPr>
        <p:blipFill>
          <a:blip r:embed="rId12"/>
          <a:srcRect l="5787" t="10183" r="42987" b="39561"/>
          <a:stretch>
            <a:fillRect/>
          </a:stretch>
        </p:blipFill>
        <p:spPr>
          <a:xfrm>
            <a:off x="16514865" y="13082853"/>
            <a:ext cx="3736505" cy="2184619"/>
          </a:xfrm>
          <a:prstGeom prst="rect">
            <a:avLst/>
          </a:prstGeom>
        </p:spPr>
      </p:pic>
      <p:pic>
        <p:nvPicPr>
          <p:cNvPr id="59" name="Picture 58" descr="A screenshot of a computer&#10;&#10;AI-generated content may be incorrect.">
            <a:extLst>
              <a:ext uri="{FF2B5EF4-FFF2-40B4-BE49-F238E27FC236}">
                <a16:creationId xmlns:a16="http://schemas.microsoft.com/office/drawing/2014/main" id="{138332F7-A09A-8D6E-2849-2AC2C605C222}"/>
              </a:ext>
            </a:extLst>
          </p:cNvPr>
          <p:cNvPicPr>
            <a:picLocks noChangeAspect="1"/>
          </p:cNvPicPr>
          <p:nvPr/>
        </p:nvPicPr>
        <p:blipFill>
          <a:blip r:embed="rId13"/>
          <a:srcRect l="5666" t="10187" r="43137" b="39607"/>
          <a:stretch>
            <a:fillRect/>
          </a:stretch>
        </p:blipFill>
        <p:spPr>
          <a:xfrm>
            <a:off x="20677414" y="13082853"/>
            <a:ext cx="3714099" cy="2170625"/>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6084</TotalTime>
  <Words>25189</Words>
  <Application>Microsoft Office PowerPoint</Application>
  <PresentationFormat>Custom</PresentationFormat>
  <Paragraphs>1098</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ECON6550_Poster</dc:title>
  <dc:creator>Ian Tai Ahn</dc:creator>
  <cp:lastModifiedBy>Ian Tai Ahn</cp:lastModifiedBy>
  <cp:revision>142</cp:revision>
  <cp:lastPrinted>2025-11-19T00:25:55Z</cp:lastPrinted>
  <dcterms:created xsi:type="dcterms:W3CDTF">2018-05-04T16:01:53Z</dcterms:created>
  <dcterms:modified xsi:type="dcterms:W3CDTF">2025-11-19T00:43:11Z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2025-11-17T17:33:26Z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dacf53c7-13a7-492a-914e-17038c4f8d83</vt:lpwstr>
  </property>
  <property fmtid="{D5CDD505-2E9C-101B-9397-08002B2CF9AE}" pid="8" name="MSIP_Label_502bc7c3-f152-4da1-98bd-f7a1bebdf752_ContentBits">
    <vt:lpwstr>0</vt:lpwstr>
  </property>
  <property fmtid="{D5CDD505-2E9C-101B-9397-08002B2CF9AE}" pid="9" name="MSIP_Label_502bc7c3-f152-4da1-98bd-f7a1bebdf752_Tag">
    <vt:lpwstr>10, 0, 1, 1</vt:lpwstr>
  </property>
</Properties>
</file>